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202" autoAdjust="0"/>
  </p:normalViewPr>
  <p:slideViewPr>
    <p:cSldViewPr snapToGrid="0">
      <p:cViewPr varScale="1">
        <p:scale>
          <a:sx n="47" d="100"/>
          <a:sy n="47" d="100"/>
        </p:scale>
        <p:origin x="13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4759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Само распределение </a:t>
            </a:r>
            <a:r>
              <a:rPr lang="ru-RU" dirty="0" err="1"/>
              <a:t>торка</a:t>
            </a:r>
            <a:r>
              <a:rPr lang="ru-RU" dirty="0"/>
              <a:t> определяется чисто распределением</a:t>
            </a:r>
            <a:r>
              <a:rPr lang="ru-RU" baseline="0" dirty="0"/>
              <a:t> поля в образце</a:t>
            </a:r>
            <a:endParaRPr lang="ru-RU" dirty="0"/>
          </a:p>
          <a:p>
            <a:r>
              <a:rPr lang="ru-RU" dirty="0"/>
              <a:t>Вращение</a:t>
            </a:r>
            <a:r>
              <a:rPr lang="ru-RU" baseline="0" dirty="0"/>
              <a:t> фи приводит к </a:t>
            </a:r>
            <a:r>
              <a:rPr lang="ru-RU" baseline="0" dirty="0" err="1"/>
              <a:t>исзменению</a:t>
            </a:r>
            <a:r>
              <a:rPr lang="ru-RU" baseline="0" dirty="0"/>
              <a:t> величины </a:t>
            </a:r>
            <a:r>
              <a:rPr lang="ru-RU" baseline="0" dirty="0" err="1"/>
              <a:t>торка</a:t>
            </a:r>
            <a:r>
              <a:rPr lang="ru-RU" baseline="0" dirty="0"/>
              <a:t>, соотношения между модами не меняются, кроме того есть определенные углы на которых обращается в 0</a:t>
            </a:r>
          </a:p>
          <a:p>
            <a:r>
              <a:rPr lang="ru-RU" baseline="0" dirty="0"/>
              <a:t>Вращение пси приводит к изменению величины и знаков (до 5 градусов), почему-то у ТМ мод получается слабее </a:t>
            </a:r>
            <a:r>
              <a:rPr lang="ru-RU" baseline="0" dirty="0" err="1"/>
              <a:t>торк</a:t>
            </a:r>
            <a:r>
              <a:rPr lang="ru-RU" baseline="0" dirty="0"/>
              <a:t> чем у ТЕ (возможно какие-то еще ошибки где-то закрались, нормировка полей вроде </a:t>
            </a:r>
            <a:r>
              <a:rPr lang="ru-RU" baseline="0" dirty="0" err="1"/>
              <a:t>ок</a:t>
            </a:r>
            <a:r>
              <a:rPr lang="ru-RU" baseline="0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229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для 45 получился </a:t>
            </a:r>
            <a:r>
              <a:rPr lang="ru-RU" dirty="0" err="1"/>
              <a:t>торк</a:t>
            </a:r>
            <a:r>
              <a:rPr lang="ru-RU" dirty="0"/>
              <a:t> </a:t>
            </a:r>
            <a:r>
              <a:rPr lang="ru-RU" dirty="0" err="1"/>
              <a:t>знакопостоянный</a:t>
            </a:r>
            <a:r>
              <a:rPr lang="ru-RU" dirty="0"/>
              <a:t>, что вроде не верно исходя из эксперимента, но положение максимума при том же сдвиге совпадает</a:t>
            </a:r>
          </a:p>
        </p:txBody>
      </p:sp>
    </p:spTree>
    <p:extLst>
      <p:ext uri="{BB962C8B-B14F-4D97-AF65-F5344CB8AC3E}">
        <p14:creationId xmlns:p14="http://schemas.microsoft.com/office/powerpoint/2010/main" val="328837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поляризации из имеющихся измерений получить угол не удалось</a:t>
            </a:r>
          </a:p>
          <a:p>
            <a:r>
              <a:rPr lang="en-US" dirty="0"/>
              <a:t>30=10</a:t>
            </a:r>
            <a:r>
              <a:rPr lang="en-US" baseline="0" dirty="0"/>
              <a:t> 80=60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5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Тарелка с рублеными котлетами из лосося, салатом и хумусом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 и дат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/>
          </a:p>
        </p:txBody>
      </p:sp>
      <p:sp>
        <p:nvSpPr>
          <p:cNvPr id="152" name="ОЭКМ в волноводных структурах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ОЭКМ в волноводных структурах</a:t>
            </a:r>
          </a:p>
        </p:txBody>
      </p:sp>
      <p:sp>
        <p:nvSpPr>
          <p:cNvPr id="153" name="Подзаголовок презентаци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dirty="0"/>
              <a:t>Восстановление ориентации кристаллической решетки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5" y="3803280"/>
            <a:ext cx="8036943" cy="7862571"/>
          </a:xfrm>
          <a:prstGeom prst="rect">
            <a:avLst/>
          </a:prstGeom>
        </p:spPr>
      </p:pic>
      <p:pic>
        <p:nvPicPr>
          <p:cNvPr id="6" name="Oven-5.jpg" descr="Oven-5.jpg"/>
          <p:cNvPicPr>
            <a:picLocks noChangeAspect="1"/>
          </p:cNvPicPr>
          <p:nvPr/>
        </p:nvPicPr>
        <p:blipFill>
          <a:blip r:embed="rId3"/>
          <a:srcRect l="20881" t="19887" r="45173" b="55824"/>
          <a:stretch>
            <a:fillRect/>
          </a:stretch>
        </p:blipFill>
        <p:spPr>
          <a:xfrm>
            <a:off x="17335316" y="2693819"/>
            <a:ext cx="4965884" cy="5026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98" extrusionOk="0">
                <a:moveTo>
                  <a:pt x="17636" y="2"/>
                </a:moveTo>
                <a:cubicBezTo>
                  <a:pt x="17608" y="-2"/>
                  <a:pt x="17575" y="1"/>
                  <a:pt x="17532" y="11"/>
                </a:cubicBezTo>
                <a:cubicBezTo>
                  <a:pt x="17241" y="73"/>
                  <a:pt x="7997" y="1496"/>
                  <a:pt x="7881" y="1496"/>
                </a:cubicBezTo>
                <a:cubicBezTo>
                  <a:pt x="7829" y="1496"/>
                  <a:pt x="7613" y="1761"/>
                  <a:pt x="7400" y="2085"/>
                </a:cubicBezTo>
                <a:lnTo>
                  <a:pt x="7011" y="2674"/>
                </a:lnTo>
                <a:lnTo>
                  <a:pt x="7483" y="5649"/>
                </a:lnTo>
                <a:cubicBezTo>
                  <a:pt x="8006" y="8950"/>
                  <a:pt x="8007" y="8924"/>
                  <a:pt x="7283" y="8808"/>
                </a:cubicBezTo>
                <a:lnTo>
                  <a:pt x="6930" y="8750"/>
                </a:lnTo>
                <a:lnTo>
                  <a:pt x="6929" y="9456"/>
                </a:lnTo>
                <a:cubicBezTo>
                  <a:pt x="6928" y="9908"/>
                  <a:pt x="6869" y="10272"/>
                  <a:pt x="6763" y="10469"/>
                </a:cubicBezTo>
                <a:cubicBezTo>
                  <a:pt x="6671" y="10639"/>
                  <a:pt x="6601" y="10946"/>
                  <a:pt x="6607" y="11152"/>
                </a:cubicBezTo>
                <a:cubicBezTo>
                  <a:pt x="6617" y="11489"/>
                  <a:pt x="6576" y="11549"/>
                  <a:pt x="6208" y="11739"/>
                </a:cubicBezTo>
                <a:cubicBezTo>
                  <a:pt x="5274" y="12221"/>
                  <a:pt x="4661" y="12681"/>
                  <a:pt x="5162" y="12523"/>
                </a:cubicBezTo>
                <a:cubicBezTo>
                  <a:pt x="5271" y="12489"/>
                  <a:pt x="5390" y="12508"/>
                  <a:pt x="5426" y="12566"/>
                </a:cubicBezTo>
                <a:cubicBezTo>
                  <a:pt x="5503" y="12689"/>
                  <a:pt x="2886" y="16065"/>
                  <a:pt x="2768" y="15993"/>
                </a:cubicBezTo>
                <a:cubicBezTo>
                  <a:pt x="2651" y="15921"/>
                  <a:pt x="2668" y="2238"/>
                  <a:pt x="2786" y="2166"/>
                </a:cubicBezTo>
                <a:cubicBezTo>
                  <a:pt x="2840" y="2133"/>
                  <a:pt x="2931" y="2188"/>
                  <a:pt x="2989" y="2288"/>
                </a:cubicBezTo>
                <a:cubicBezTo>
                  <a:pt x="3078" y="2439"/>
                  <a:pt x="3096" y="2442"/>
                  <a:pt x="3099" y="2308"/>
                </a:cubicBezTo>
                <a:cubicBezTo>
                  <a:pt x="3103" y="2077"/>
                  <a:pt x="2787" y="1187"/>
                  <a:pt x="2700" y="1187"/>
                </a:cubicBezTo>
                <a:cubicBezTo>
                  <a:pt x="2660" y="1187"/>
                  <a:pt x="2525" y="1428"/>
                  <a:pt x="2399" y="1722"/>
                </a:cubicBezTo>
                <a:cubicBezTo>
                  <a:pt x="2202" y="2186"/>
                  <a:pt x="2192" y="2267"/>
                  <a:pt x="2327" y="2342"/>
                </a:cubicBezTo>
                <a:cubicBezTo>
                  <a:pt x="2463" y="2417"/>
                  <a:pt x="2482" y="3315"/>
                  <a:pt x="2482" y="9494"/>
                </a:cubicBezTo>
                <a:cubicBezTo>
                  <a:pt x="2482" y="13380"/>
                  <a:pt x="2517" y="16574"/>
                  <a:pt x="2559" y="16591"/>
                </a:cubicBezTo>
                <a:cubicBezTo>
                  <a:pt x="2602" y="16609"/>
                  <a:pt x="5686" y="16600"/>
                  <a:pt x="9412" y="16571"/>
                </a:cubicBezTo>
                <a:cubicBezTo>
                  <a:pt x="13139" y="16542"/>
                  <a:pt x="16234" y="16557"/>
                  <a:pt x="16291" y="16604"/>
                </a:cubicBezTo>
                <a:cubicBezTo>
                  <a:pt x="16355" y="16659"/>
                  <a:pt x="16268" y="16797"/>
                  <a:pt x="16058" y="16973"/>
                </a:cubicBezTo>
                <a:cubicBezTo>
                  <a:pt x="15873" y="17128"/>
                  <a:pt x="15721" y="17285"/>
                  <a:pt x="15721" y="17323"/>
                </a:cubicBezTo>
                <a:cubicBezTo>
                  <a:pt x="15721" y="17468"/>
                  <a:pt x="15891" y="17380"/>
                  <a:pt x="16325" y="17008"/>
                </a:cubicBezTo>
                <a:lnTo>
                  <a:pt x="16774" y="16624"/>
                </a:lnTo>
                <a:lnTo>
                  <a:pt x="16083" y="16231"/>
                </a:lnTo>
                <a:cubicBezTo>
                  <a:pt x="15703" y="16015"/>
                  <a:pt x="15363" y="15868"/>
                  <a:pt x="15326" y="15905"/>
                </a:cubicBezTo>
                <a:cubicBezTo>
                  <a:pt x="15289" y="15942"/>
                  <a:pt x="15340" y="16018"/>
                  <a:pt x="15440" y="16074"/>
                </a:cubicBezTo>
                <a:cubicBezTo>
                  <a:pt x="15540" y="16130"/>
                  <a:pt x="15596" y="16218"/>
                  <a:pt x="15563" y="16271"/>
                </a:cubicBezTo>
                <a:cubicBezTo>
                  <a:pt x="15499" y="16373"/>
                  <a:pt x="12488" y="16408"/>
                  <a:pt x="12387" y="16308"/>
                </a:cubicBezTo>
                <a:cubicBezTo>
                  <a:pt x="12281" y="16203"/>
                  <a:pt x="12639" y="15295"/>
                  <a:pt x="12854" y="15125"/>
                </a:cubicBezTo>
                <a:cubicBezTo>
                  <a:pt x="12994" y="15013"/>
                  <a:pt x="13022" y="14937"/>
                  <a:pt x="12943" y="14888"/>
                </a:cubicBezTo>
                <a:cubicBezTo>
                  <a:pt x="12878" y="14849"/>
                  <a:pt x="12826" y="14774"/>
                  <a:pt x="12826" y="14722"/>
                </a:cubicBezTo>
                <a:cubicBezTo>
                  <a:pt x="12826" y="14606"/>
                  <a:pt x="13424" y="14290"/>
                  <a:pt x="13527" y="14352"/>
                </a:cubicBezTo>
                <a:cubicBezTo>
                  <a:pt x="13568" y="14377"/>
                  <a:pt x="13605" y="14240"/>
                  <a:pt x="13610" y="14047"/>
                </a:cubicBezTo>
                <a:cubicBezTo>
                  <a:pt x="13614" y="13837"/>
                  <a:pt x="13572" y="13710"/>
                  <a:pt x="13506" y="13734"/>
                </a:cubicBezTo>
                <a:cubicBezTo>
                  <a:pt x="13445" y="13755"/>
                  <a:pt x="13284" y="13733"/>
                  <a:pt x="13149" y="13684"/>
                </a:cubicBezTo>
                <a:cubicBezTo>
                  <a:pt x="12989" y="13625"/>
                  <a:pt x="12854" y="13635"/>
                  <a:pt x="12760" y="13712"/>
                </a:cubicBezTo>
                <a:cubicBezTo>
                  <a:pt x="12672" y="13784"/>
                  <a:pt x="12459" y="13803"/>
                  <a:pt x="12205" y="13763"/>
                </a:cubicBezTo>
                <a:cubicBezTo>
                  <a:pt x="11838" y="13705"/>
                  <a:pt x="11795" y="13720"/>
                  <a:pt x="11822" y="13894"/>
                </a:cubicBezTo>
                <a:cubicBezTo>
                  <a:pt x="11839" y="14002"/>
                  <a:pt x="11915" y="14166"/>
                  <a:pt x="11991" y="14257"/>
                </a:cubicBezTo>
                <a:cubicBezTo>
                  <a:pt x="12108" y="14396"/>
                  <a:pt x="12105" y="14450"/>
                  <a:pt x="11967" y="14601"/>
                </a:cubicBezTo>
                <a:cubicBezTo>
                  <a:pt x="11873" y="14704"/>
                  <a:pt x="11818" y="14909"/>
                  <a:pt x="11838" y="15087"/>
                </a:cubicBezTo>
                <a:cubicBezTo>
                  <a:pt x="11857" y="15255"/>
                  <a:pt x="11827" y="15477"/>
                  <a:pt x="11772" y="15580"/>
                </a:cubicBezTo>
                <a:cubicBezTo>
                  <a:pt x="11675" y="15761"/>
                  <a:pt x="11664" y="15762"/>
                  <a:pt x="11466" y="15585"/>
                </a:cubicBezTo>
                <a:cubicBezTo>
                  <a:pt x="11354" y="15484"/>
                  <a:pt x="11280" y="15328"/>
                  <a:pt x="11303" y="15240"/>
                </a:cubicBezTo>
                <a:cubicBezTo>
                  <a:pt x="11355" y="15045"/>
                  <a:pt x="11300" y="15037"/>
                  <a:pt x="9670" y="15006"/>
                </a:cubicBezTo>
                <a:lnTo>
                  <a:pt x="8430" y="14983"/>
                </a:lnTo>
                <a:lnTo>
                  <a:pt x="8399" y="14364"/>
                </a:lnTo>
                <a:cubicBezTo>
                  <a:pt x="8369" y="13752"/>
                  <a:pt x="8364" y="13742"/>
                  <a:pt x="7908" y="13469"/>
                </a:cubicBezTo>
                <a:cubicBezTo>
                  <a:pt x="7429" y="13182"/>
                  <a:pt x="7337" y="13017"/>
                  <a:pt x="7601" y="12917"/>
                </a:cubicBezTo>
                <a:cubicBezTo>
                  <a:pt x="7686" y="12885"/>
                  <a:pt x="7729" y="12817"/>
                  <a:pt x="7698" y="12766"/>
                </a:cubicBezTo>
                <a:cubicBezTo>
                  <a:pt x="7597" y="12604"/>
                  <a:pt x="8102" y="12478"/>
                  <a:pt x="8274" y="12622"/>
                </a:cubicBezTo>
                <a:cubicBezTo>
                  <a:pt x="8377" y="12707"/>
                  <a:pt x="8958" y="12768"/>
                  <a:pt x="9981" y="12804"/>
                </a:cubicBezTo>
                <a:cubicBezTo>
                  <a:pt x="11182" y="12845"/>
                  <a:pt x="11357" y="12837"/>
                  <a:pt x="10757" y="12767"/>
                </a:cubicBezTo>
                <a:cubicBezTo>
                  <a:pt x="9889" y="12665"/>
                  <a:pt x="9658" y="12601"/>
                  <a:pt x="9767" y="12494"/>
                </a:cubicBezTo>
                <a:cubicBezTo>
                  <a:pt x="9807" y="12454"/>
                  <a:pt x="10943" y="12249"/>
                  <a:pt x="12290" y="12040"/>
                </a:cubicBezTo>
                <a:lnTo>
                  <a:pt x="14739" y="11659"/>
                </a:lnTo>
                <a:lnTo>
                  <a:pt x="14918" y="11884"/>
                </a:lnTo>
                <a:cubicBezTo>
                  <a:pt x="15292" y="12357"/>
                  <a:pt x="15080" y="12674"/>
                  <a:pt x="14391" y="12674"/>
                </a:cubicBezTo>
                <a:cubicBezTo>
                  <a:pt x="14136" y="12674"/>
                  <a:pt x="13955" y="12701"/>
                  <a:pt x="13987" y="12733"/>
                </a:cubicBezTo>
                <a:cubicBezTo>
                  <a:pt x="14020" y="12765"/>
                  <a:pt x="14584" y="12790"/>
                  <a:pt x="15243" y="12789"/>
                </a:cubicBezTo>
                <a:cubicBezTo>
                  <a:pt x="15901" y="12788"/>
                  <a:pt x="16460" y="12820"/>
                  <a:pt x="16485" y="12860"/>
                </a:cubicBezTo>
                <a:cubicBezTo>
                  <a:pt x="16599" y="13042"/>
                  <a:pt x="16402" y="13517"/>
                  <a:pt x="16176" y="13602"/>
                </a:cubicBezTo>
                <a:cubicBezTo>
                  <a:pt x="15746" y="13764"/>
                  <a:pt x="15708" y="14727"/>
                  <a:pt x="16132" y="14727"/>
                </a:cubicBezTo>
                <a:cubicBezTo>
                  <a:pt x="16241" y="14727"/>
                  <a:pt x="16358" y="14681"/>
                  <a:pt x="16393" y="14626"/>
                </a:cubicBezTo>
                <a:cubicBezTo>
                  <a:pt x="16432" y="14562"/>
                  <a:pt x="16526" y="14569"/>
                  <a:pt x="16649" y="14645"/>
                </a:cubicBezTo>
                <a:cubicBezTo>
                  <a:pt x="16800" y="14738"/>
                  <a:pt x="16879" y="14734"/>
                  <a:pt x="17006" y="14630"/>
                </a:cubicBezTo>
                <a:cubicBezTo>
                  <a:pt x="17232" y="14444"/>
                  <a:pt x="17211" y="14325"/>
                  <a:pt x="16965" y="14389"/>
                </a:cubicBezTo>
                <a:cubicBezTo>
                  <a:pt x="16546" y="14498"/>
                  <a:pt x="16374" y="13259"/>
                  <a:pt x="16756" y="12880"/>
                </a:cubicBezTo>
                <a:lnTo>
                  <a:pt x="16963" y="12674"/>
                </a:lnTo>
                <a:lnTo>
                  <a:pt x="16462" y="12674"/>
                </a:lnTo>
                <a:cubicBezTo>
                  <a:pt x="15908" y="12674"/>
                  <a:pt x="15539" y="12412"/>
                  <a:pt x="15659" y="12102"/>
                </a:cubicBezTo>
                <a:cubicBezTo>
                  <a:pt x="15695" y="12008"/>
                  <a:pt x="15674" y="11869"/>
                  <a:pt x="15610" y="11793"/>
                </a:cubicBezTo>
                <a:cubicBezTo>
                  <a:pt x="15443" y="11593"/>
                  <a:pt x="15768" y="11483"/>
                  <a:pt x="17117" y="11291"/>
                </a:cubicBezTo>
                <a:cubicBezTo>
                  <a:pt x="18930" y="11032"/>
                  <a:pt x="18816" y="11080"/>
                  <a:pt x="19093" y="10480"/>
                </a:cubicBezTo>
                <a:cubicBezTo>
                  <a:pt x="19293" y="10046"/>
                  <a:pt x="19319" y="9889"/>
                  <a:pt x="19235" y="9644"/>
                </a:cubicBezTo>
                <a:cubicBezTo>
                  <a:pt x="19128" y="9329"/>
                  <a:pt x="17791" y="870"/>
                  <a:pt x="17758" y="296"/>
                </a:cubicBezTo>
                <a:cubicBezTo>
                  <a:pt x="17746" y="93"/>
                  <a:pt x="17720" y="13"/>
                  <a:pt x="17636" y="2"/>
                </a:cubicBezTo>
                <a:close/>
                <a:moveTo>
                  <a:pt x="834" y="1008"/>
                </a:moveTo>
                <a:cubicBezTo>
                  <a:pt x="792" y="1009"/>
                  <a:pt x="745" y="1021"/>
                  <a:pt x="698" y="1049"/>
                </a:cubicBezTo>
                <a:cubicBezTo>
                  <a:pt x="627" y="1093"/>
                  <a:pt x="441" y="1115"/>
                  <a:pt x="285" y="1099"/>
                </a:cubicBezTo>
                <a:cubicBezTo>
                  <a:pt x="38" y="1074"/>
                  <a:pt x="0" y="1106"/>
                  <a:pt x="0" y="1340"/>
                </a:cubicBezTo>
                <a:cubicBezTo>
                  <a:pt x="0" y="1489"/>
                  <a:pt x="55" y="1712"/>
                  <a:pt x="123" y="1835"/>
                </a:cubicBezTo>
                <a:cubicBezTo>
                  <a:pt x="191" y="1958"/>
                  <a:pt x="235" y="2185"/>
                  <a:pt x="219" y="2339"/>
                </a:cubicBezTo>
                <a:cubicBezTo>
                  <a:pt x="204" y="2493"/>
                  <a:pt x="220" y="2666"/>
                  <a:pt x="256" y="2724"/>
                </a:cubicBezTo>
                <a:cubicBezTo>
                  <a:pt x="361" y="2892"/>
                  <a:pt x="481" y="2847"/>
                  <a:pt x="662" y="2573"/>
                </a:cubicBezTo>
                <a:cubicBezTo>
                  <a:pt x="762" y="2421"/>
                  <a:pt x="930" y="2316"/>
                  <a:pt x="1072" y="2316"/>
                </a:cubicBezTo>
                <a:cubicBezTo>
                  <a:pt x="1227" y="2316"/>
                  <a:pt x="1352" y="2226"/>
                  <a:pt x="1429" y="2060"/>
                </a:cubicBezTo>
                <a:cubicBezTo>
                  <a:pt x="1559" y="1777"/>
                  <a:pt x="1444" y="1715"/>
                  <a:pt x="1240" y="1959"/>
                </a:cubicBezTo>
                <a:cubicBezTo>
                  <a:pt x="1142" y="2077"/>
                  <a:pt x="1075" y="2085"/>
                  <a:pt x="968" y="1997"/>
                </a:cubicBezTo>
                <a:cubicBezTo>
                  <a:pt x="799" y="1858"/>
                  <a:pt x="782" y="1376"/>
                  <a:pt x="940" y="1220"/>
                </a:cubicBezTo>
                <a:cubicBezTo>
                  <a:pt x="1048" y="1112"/>
                  <a:pt x="962" y="1006"/>
                  <a:pt x="834" y="1008"/>
                </a:cubicBezTo>
                <a:close/>
                <a:moveTo>
                  <a:pt x="4984" y="10151"/>
                </a:moveTo>
                <a:cubicBezTo>
                  <a:pt x="4914" y="10157"/>
                  <a:pt x="4856" y="10177"/>
                  <a:pt x="4825" y="10208"/>
                </a:cubicBezTo>
                <a:cubicBezTo>
                  <a:pt x="4749" y="10284"/>
                  <a:pt x="4783" y="10317"/>
                  <a:pt x="4938" y="10317"/>
                </a:cubicBezTo>
                <a:cubicBezTo>
                  <a:pt x="5060" y="10317"/>
                  <a:pt x="5183" y="10355"/>
                  <a:pt x="5212" y="10402"/>
                </a:cubicBezTo>
                <a:cubicBezTo>
                  <a:pt x="5302" y="10545"/>
                  <a:pt x="4966" y="10931"/>
                  <a:pt x="4751" y="10931"/>
                </a:cubicBezTo>
                <a:cubicBezTo>
                  <a:pt x="4546" y="10931"/>
                  <a:pt x="4479" y="11080"/>
                  <a:pt x="4640" y="11179"/>
                </a:cubicBezTo>
                <a:cubicBezTo>
                  <a:pt x="4690" y="11209"/>
                  <a:pt x="4708" y="11351"/>
                  <a:pt x="4680" y="11493"/>
                </a:cubicBezTo>
                <a:cubicBezTo>
                  <a:pt x="4626" y="11777"/>
                  <a:pt x="4744" y="11810"/>
                  <a:pt x="5365" y="11687"/>
                </a:cubicBezTo>
                <a:cubicBezTo>
                  <a:pt x="5786" y="11604"/>
                  <a:pt x="5780" y="11465"/>
                  <a:pt x="5353" y="11424"/>
                </a:cubicBezTo>
                <a:cubicBezTo>
                  <a:pt x="4929" y="11384"/>
                  <a:pt x="4953" y="11204"/>
                  <a:pt x="5392" y="11136"/>
                </a:cubicBezTo>
                <a:cubicBezTo>
                  <a:pt x="5685" y="11091"/>
                  <a:pt x="5703" y="11070"/>
                  <a:pt x="5555" y="10948"/>
                </a:cubicBezTo>
                <a:cubicBezTo>
                  <a:pt x="5442" y="10856"/>
                  <a:pt x="5406" y="10718"/>
                  <a:pt x="5445" y="10525"/>
                </a:cubicBezTo>
                <a:cubicBezTo>
                  <a:pt x="5495" y="10279"/>
                  <a:pt x="5463" y="10231"/>
                  <a:pt x="5218" y="10170"/>
                </a:cubicBezTo>
                <a:cubicBezTo>
                  <a:pt x="5138" y="10150"/>
                  <a:pt x="5054" y="10144"/>
                  <a:pt x="4984" y="10151"/>
                </a:cubicBezTo>
                <a:close/>
                <a:moveTo>
                  <a:pt x="21040" y="12654"/>
                </a:moveTo>
                <a:cubicBezTo>
                  <a:pt x="20787" y="12651"/>
                  <a:pt x="20458" y="12658"/>
                  <a:pt x="20117" y="12676"/>
                </a:cubicBezTo>
                <a:lnTo>
                  <a:pt x="18877" y="12742"/>
                </a:lnTo>
                <a:lnTo>
                  <a:pt x="20273" y="12757"/>
                </a:lnTo>
                <a:cubicBezTo>
                  <a:pt x="21041" y="12765"/>
                  <a:pt x="21600" y="12736"/>
                  <a:pt x="21515" y="12692"/>
                </a:cubicBezTo>
                <a:cubicBezTo>
                  <a:pt x="21472" y="12670"/>
                  <a:pt x="21294" y="12657"/>
                  <a:pt x="21040" y="12654"/>
                </a:cubicBezTo>
                <a:close/>
                <a:moveTo>
                  <a:pt x="2057" y="16368"/>
                </a:moveTo>
                <a:cubicBezTo>
                  <a:pt x="1761" y="16368"/>
                  <a:pt x="1532" y="17366"/>
                  <a:pt x="1718" y="17846"/>
                </a:cubicBezTo>
                <a:cubicBezTo>
                  <a:pt x="1817" y="18103"/>
                  <a:pt x="2165" y="18040"/>
                  <a:pt x="2278" y="17744"/>
                </a:cubicBezTo>
                <a:cubicBezTo>
                  <a:pt x="2461" y="17266"/>
                  <a:pt x="2317" y="16368"/>
                  <a:pt x="2057" y="16368"/>
                </a:cubicBezTo>
                <a:close/>
                <a:moveTo>
                  <a:pt x="18204" y="16469"/>
                </a:moveTo>
                <a:cubicBezTo>
                  <a:pt x="18147" y="16469"/>
                  <a:pt x="18100" y="16533"/>
                  <a:pt x="18100" y="16612"/>
                </a:cubicBezTo>
                <a:cubicBezTo>
                  <a:pt x="18100" y="16690"/>
                  <a:pt x="18011" y="16864"/>
                  <a:pt x="17901" y="16997"/>
                </a:cubicBezTo>
                <a:cubicBezTo>
                  <a:pt x="17723" y="17213"/>
                  <a:pt x="17697" y="17220"/>
                  <a:pt x="17644" y="17060"/>
                </a:cubicBezTo>
                <a:cubicBezTo>
                  <a:pt x="17473" y="16545"/>
                  <a:pt x="17446" y="16510"/>
                  <a:pt x="17404" y="16747"/>
                </a:cubicBezTo>
                <a:cubicBezTo>
                  <a:pt x="17319" y="17225"/>
                  <a:pt x="17766" y="17581"/>
                  <a:pt x="18070" y="17279"/>
                </a:cubicBezTo>
                <a:cubicBezTo>
                  <a:pt x="18154" y="17196"/>
                  <a:pt x="18218" y="17226"/>
                  <a:pt x="18308" y="17392"/>
                </a:cubicBezTo>
                <a:cubicBezTo>
                  <a:pt x="18413" y="17587"/>
                  <a:pt x="18393" y="17657"/>
                  <a:pt x="18162" y="17896"/>
                </a:cubicBezTo>
                <a:cubicBezTo>
                  <a:pt x="18015" y="18048"/>
                  <a:pt x="17894" y="18251"/>
                  <a:pt x="17894" y="18347"/>
                </a:cubicBezTo>
                <a:cubicBezTo>
                  <a:pt x="17894" y="18546"/>
                  <a:pt x="18157" y="18574"/>
                  <a:pt x="18571" y="18417"/>
                </a:cubicBezTo>
                <a:cubicBezTo>
                  <a:pt x="18823" y="18322"/>
                  <a:pt x="18841" y="18279"/>
                  <a:pt x="18776" y="17935"/>
                </a:cubicBezTo>
                <a:cubicBezTo>
                  <a:pt x="18737" y="17728"/>
                  <a:pt x="18615" y="17446"/>
                  <a:pt x="18506" y="17308"/>
                </a:cubicBezTo>
                <a:cubicBezTo>
                  <a:pt x="18397" y="17171"/>
                  <a:pt x="18308" y="16925"/>
                  <a:pt x="18308" y="16763"/>
                </a:cubicBezTo>
                <a:cubicBezTo>
                  <a:pt x="18308" y="16601"/>
                  <a:pt x="18261" y="16469"/>
                  <a:pt x="18204" y="16469"/>
                </a:cubicBezTo>
                <a:close/>
                <a:moveTo>
                  <a:pt x="5403" y="17883"/>
                </a:moveTo>
                <a:cubicBezTo>
                  <a:pt x="5197" y="17901"/>
                  <a:pt x="4977" y="17959"/>
                  <a:pt x="4855" y="18044"/>
                </a:cubicBezTo>
                <a:lnTo>
                  <a:pt x="4603" y="18222"/>
                </a:lnTo>
                <a:lnTo>
                  <a:pt x="5029" y="18154"/>
                </a:lnTo>
                <a:cubicBezTo>
                  <a:pt x="5285" y="18114"/>
                  <a:pt x="5482" y="18131"/>
                  <a:pt x="5522" y="18195"/>
                </a:cubicBezTo>
                <a:cubicBezTo>
                  <a:pt x="5617" y="18348"/>
                  <a:pt x="5456" y="18419"/>
                  <a:pt x="4858" y="18489"/>
                </a:cubicBezTo>
                <a:cubicBezTo>
                  <a:pt x="4559" y="18524"/>
                  <a:pt x="4371" y="18590"/>
                  <a:pt x="4422" y="18641"/>
                </a:cubicBezTo>
                <a:cubicBezTo>
                  <a:pt x="4472" y="18690"/>
                  <a:pt x="4478" y="18971"/>
                  <a:pt x="4436" y="19266"/>
                </a:cubicBezTo>
                <a:cubicBezTo>
                  <a:pt x="4393" y="19562"/>
                  <a:pt x="4355" y="20005"/>
                  <a:pt x="4351" y="20252"/>
                </a:cubicBezTo>
                <a:lnTo>
                  <a:pt x="4344" y="20700"/>
                </a:lnTo>
                <a:lnTo>
                  <a:pt x="4667" y="20637"/>
                </a:lnTo>
                <a:cubicBezTo>
                  <a:pt x="4845" y="20602"/>
                  <a:pt x="5124" y="20573"/>
                  <a:pt x="5288" y="20573"/>
                </a:cubicBezTo>
                <a:cubicBezTo>
                  <a:pt x="5451" y="20573"/>
                  <a:pt x="5586" y="20522"/>
                  <a:pt x="5586" y="20461"/>
                </a:cubicBezTo>
                <a:cubicBezTo>
                  <a:pt x="5586" y="20390"/>
                  <a:pt x="5387" y="20361"/>
                  <a:pt x="5042" y="20383"/>
                </a:cubicBezTo>
                <a:lnTo>
                  <a:pt x="4499" y="20418"/>
                </a:lnTo>
                <a:lnTo>
                  <a:pt x="4535" y="20060"/>
                </a:lnTo>
                <a:cubicBezTo>
                  <a:pt x="4582" y="19589"/>
                  <a:pt x="4615" y="19547"/>
                  <a:pt x="4944" y="19546"/>
                </a:cubicBezTo>
                <a:cubicBezTo>
                  <a:pt x="5333" y="19544"/>
                  <a:pt x="5688" y="19438"/>
                  <a:pt x="5688" y="19325"/>
                </a:cubicBezTo>
                <a:cubicBezTo>
                  <a:pt x="5688" y="19272"/>
                  <a:pt x="5530" y="19260"/>
                  <a:pt x="5328" y="19297"/>
                </a:cubicBezTo>
                <a:cubicBezTo>
                  <a:pt x="4638" y="19426"/>
                  <a:pt x="4603" y="19415"/>
                  <a:pt x="4603" y="19092"/>
                </a:cubicBezTo>
                <a:cubicBezTo>
                  <a:pt x="4604" y="18835"/>
                  <a:pt x="4655" y="18777"/>
                  <a:pt x="4956" y="18699"/>
                </a:cubicBezTo>
                <a:cubicBezTo>
                  <a:pt x="5150" y="18649"/>
                  <a:pt x="5396" y="18631"/>
                  <a:pt x="5500" y="18658"/>
                </a:cubicBezTo>
                <a:cubicBezTo>
                  <a:pt x="5618" y="18689"/>
                  <a:pt x="5688" y="18652"/>
                  <a:pt x="5688" y="18561"/>
                </a:cubicBezTo>
                <a:cubicBezTo>
                  <a:pt x="5688" y="18481"/>
                  <a:pt x="5745" y="18326"/>
                  <a:pt x="5814" y="18216"/>
                </a:cubicBezTo>
                <a:cubicBezTo>
                  <a:pt x="5883" y="18107"/>
                  <a:pt x="5910" y="17988"/>
                  <a:pt x="5873" y="17952"/>
                </a:cubicBezTo>
                <a:cubicBezTo>
                  <a:pt x="5805" y="17883"/>
                  <a:pt x="5610" y="17864"/>
                  <a:pt x="5403" y="17883"/>
                </a:cubicBezTo>
                <a:close/>
                <a:moveTo>
                  <a:pt x="8387" y="18015"/>
                </a:moveTo>
                <a:cubicBezTo>
                  <a:pt x="8197" y="18033"/>
                  <a:pt x="8029" y="18084"/>
                  <a:pt x="7964" y="18162"/>
                </a:cubicBezTo>
                <a:cubicBezTo>
                  <a:pt x="7854" y="18293"/>
                  <a:pt x="7887" y="18316"/>
                  <a:pt x="8193" y="18316"/>
                </a:cubicBezTo>
                <a:cubicBezTo>
                  <a:pt x="8389" y="18316"/>
                  <a:pt x="8574" y="18340"/>
                  <a:pt x="8603" y="18369"/>
                </a:cubicBezTo>
                <a:cubicBezTo>
                  <a:pt x="8680" y="18445"/>
                  <a:pt x="8439" y="19322"/>
                  <a:pt x="8304" y="19456"/>
                </a:cubicBezTo>
                <a:cubicBezTo>
                  <a:pt x="8148" y="19611"/>
                  <a:pt x="7967" y="19483"/>
                  <a:pt x="7951" y="19208"/>
                </a:cubicBezTo>
                <a:cubicBezTo>
                  <a:pt x="7944" y="19084"/>
                  <a:pt x="7901" y="19235"/>
                  <a:pt x="7856" y="19544"/>
                </a:cubicBezTo>
                <a:cubicBezTo>
                  <a:pt x="7772" y="20122"/>
                  <a:pt x="7796" y="20264"/>
                  <a:pt x="7978" y="20264"/>
                </a:cubicBezTo>
                <a:cubicBezTo>
                  <a:pt x="8035" y="20264"/>
                  <a:pt x="8067" y="20137"/>
                  <a:pt x="8049" y="19982"/>
                </a:cubicBezTo>
                <a:cubicBezTo>
                  <a:pt x="8026" y="19785"/>
                  <a:pt x="8062" y="19700"/>
                  <a:pt x="8170" y="19700"/>
                </a:cubicBezTo>
                <a:cubicBezTo>
                  <a:pt x="8275" y="19700"/>
                  <a:pt x="8337" y="19825"/>
                  <a:pt x="8359" y="20085"/>
                </a:cubicBezTo>
                <a:cubicBezTo>
                  <a:pt x="8418" y="20790"/>
                  <a:pt x="8585" y="20482"/>
                  <a:pt x="8585" y="19668"/>
                </a:cubicBezTo>
                <a:cubicBezTo>
                  <a:pt x="8585" y="18944"/>
                  <a:pt x="8610" y="18840"/>
                  <a:pt x="8843" y="18623"/>
                </a:cubicBezTo>
                <a:cubicBezTo>
                  <a:pt x="9141" y="18346"/>
                  <a:pt x="9173" y="18160"/>
                  <a:pt x="8938" y="18071"/>
                </a:cubicBezTo>
                <a:cubicBezTo>
                  <a:pt x="8787" y="18013"/>
                  <a:pt x="8576" y="17997"/>
                  <a:pt x="8387" y="18015"/>
                </a:cubicBezTo>
                <a:close/>
                <a:moveTo>
                  <a:pt x="15859" y="18852"/>
                </a:moveTo>
                <a:cubicBezTo>
                  <a:pt x="15798" y="18846"/>
                  <a:pt x="15752" y="18862"/>
                  <a:pt x="15715" y="18898"/>
                </a:cubicBezTo>
                <a:cubicBezTo>
                  <a:pt x="15542" y="19070"/>
                  <a:pt x="15463" y="20438"/>
                  <a:pt x="15616" y="20621"/>
                </a:cubicBezTo>
                <a:cubicBezTo>
                  <a:pt x="15688" y="20707"/>
                  <a:pt x="15787" y="20778"/>
                  <a:pt x="15836" y="20778"/>
                </a:cubicBezTo>
                <a:cubicBezTo>
                  <a:pt x="15994" y="20778"/>
                  <a:pt x="16212" y="20226"/>
                  <a:pt x="16283" y="19644"/>
                </a:cubicBezTo>
                <a:cubicBezTo>
                  <a:pt x="16349" y="19105"/>
                  <a:pt x="16337" y="19066"/>
                  <a:pt x="16086" y="18933"/>
                </a:cubicBezTo>
                <a:cubicBezTo>
                  <a:pt x="15995" y="18885"/>
                  <a:pt x="15920" y="18858"/>
                  <a:pt x="15859" y="18852"/>
                </a:cubicBezTo>
                <a:close/>
                <a:moveTo>
                  <a:pt x="14222" y="18932"/>
                </a:moveTo>
                <a:cubicBezTo>
                  <a:pt x="14024" y="18932"/>
                  <a:pt x="14023" y="19142"/>
                  <a:pt x="14219" y="19399"/>
                </a:cubicBezTo>
                <a:cubicBezTo>
                  <a:pt x="14439" y="19688"/>
                  <a:pt x="14410" y="19847"/>
                  <a:pt x="14118" y="19957"/>
                </a:cubicBezTo>
                <a:cubicBezTo>
                  <a:pt x="13921" y="20031"/>
                  <a:pt x="13860" y="20129"/>
                  <a:pt x="13860" y="20365"/>
                </a:cubicBezTo>
                <a:cubicBezTo>
                  <a:pt x="13860" y="20666"/>
                  <a:pt x="14080" y="20800"/>
                  <a:pt x="14216" y="20583"/>
                </a:cubicBezTo>
                <a:cubicBezTo>
                  <a:pt x="14247" y="20532"/>
                  <a:pt x="14453" y="20513"/>
                  <a:pt x="14672" y="20542"/>
                </a:cubicBezTo>
                <a:cubicBezTo>
                  <a:pt x="14979" y="20582"/>
                  <a:pt x="15085" y="20556"/>
                  <a:pt x="15135" y="20427"/>
                </a:cubicBezTo>
                <a:cubicBezTo>
                  <a:pt x="15189" y="20285"/>
                  <a:pt x="15167" y="20277"/>
                  <a:pt x="14985" y="20374"/>
                </a:cubicBezTo>
                <a:cubicBezTo>
                  <a:pt x="14842" y="20450"/>
                  <a:pt x="14734" y="20455"/>
                  <a:pt x="14666" y="20387"/>
                </a:cubicBezTo>
                <a:cubicBezTo>
                  <a:pt x="14535" y="20257"/>
                  <a:pt x="14654" y="19701"/>
                  <a:pt x="14848" y="19541"/>
                </a:cubicBezTo>
                <a:cubicBezTo>
                  <a:pt x="14930" y="19474"/>
                  <a:pt x="14998" y="19325"/>
                  <a:pt x="14998" y="19211"/>
                </a:cubicBezTo>
                <a:cubicBezTo>
                  <a:pt x="14998" y="19011"/>
                  <a:pt x="14990" y="19009"/>
                  <a:pt x="14798" y="19181"/>
                </a:cubicBezTo>
                <a:cubicBezTo>
                  <a:pt x="14585" y="19373"/>
                  <a:pt x="14377" y="19322"/>
                  <a:pt x="14377" y="19078"/>
                </a:cubicBezTo>
                <a:cubicBezTo>
                  <a:pt x="14377" y="18997"/>
                  <a:pt x="14307" y="18932"/>
                  <a:pt x="14222" y="18932"/>
                </a:cubicBezTo>
                <a:close/>
                <a:moveTo>
                  <a:pt x="11739" y="19149"/>
                </a:moveTo>
                <a:cubicBezTo>
                  <a:pt x="11625" y="19145"/>
                  <a:pt x="11335" y="19230"/>
                  <a:pt x="11093" y="19338"/>
                </a:cubicBezTo>
                <a:cubicBezTo>
                  <a:pt x="10567" y="19575"/>
                  <a:pt x="10498" y="19883"/>
                  <a:pt x="10937" y="20042"/>
                </a:cubicBezTo>
                <a:cubicBezTo>
                  <a:pt x="11304" y="20175"/>
                  <a:pt x="12308" y="20191"/>
                  <a:pt x="12308" y="20064"/>
                </a:cubicBezTo>
                <a:cubicBezTo>
                  <a:pt x="12308" y="20011"/>
                  <a:pt x="12075" y="19953"/>
                  <a:pt x="11790" y="19936"/>
                </a:cubicBezTo>
                <a:cubicBezTo>
                  <a:pt x="11188" y="19900"/>
                  <a:pt x="11054" y="19719"/>
                  <a:pt x="11585" y="19660"/>
                </a:cubicBezTo>
                <a:cubicBezTo>
                  <a:pt x="11893" y="19626"/>
                  <a:pt x="11911" y="19610"/>
                  <a:pt x="11708" y="19557"/>
                </a:cubicBezTo>
                <a:cubicBezTo>
                  <a:pt x="11577" y="19523"/>
                  <a:pt x="11468" y="19449"/>
                  <a:pt x="11468" y="19393"/>
                </a:cubicBezTo>
                <a:cubicBezTo>
                  <a:pt x="11468" y="19336"/>
                  <a:pt x="11577" y="19261"/>
                  <a:pt x="11708" y="19224"/>
                </a:cubicBezTo>
                <a:cubicBezTo>
                  <a:pt x="11915" y="19166"/>
                  <a:pt x="11918" y="19156"/>
                  <a:pt x="11739" y="19149"/>
                </a:cubicBezTo>
                <a:close/>
                <a:moveTo>
                  <a:pt x="16826" y="19383"/>
                </a:moveTo>
                <a:cubicBezTo>
                  <a:pt x="16803" y="19379"/>
                  <a:pt x="16779" y="19407"/>
                  <a:pt x="16744" y="19462"/>
                </a:cubicBezTo>
                <a:cubicBezTo>
                  <a:pt x="16586" y="19708"/>
                  <a:pt x="16648" y="19981"/>
                  <a:pt x="16919" y="20230"/>
                </a:cubicBezTo>
                <a:cubicBezTo>
                  <a:pt x="17241" y="20526"/>
                  <a:pt x="17205" y="20693"/>
                  <a:pt x="16790" y="20830"/>
                </a:cubicBezTo>
                <a:cubicBezTo>
                  <a:pt x="16439" y="20945"/>
                  <a:pt x="16135" y="21165"/>
                  <a:pt x="16135" y="21306"/>
                </a:cubicBezTo>
                <a:cubicBezTo>
                  <a:pt x="16135" y="21357"/>
                  <a:pt x="16240" y="21441"/>
                  <a:pt x="16368" y="21492"/>
                </a:cubicBezTo>
                <a:cubicBezTo>
                  <a:pt x="16496" y="21543"/>
                  <a:pt x="16782" y="21589"/>
                  <a:pt x="17003" y="21592"/>
                </a:cubicBezTo>
                <a:lnTo>
                  <a:pt x="17405" y="21598"/>
                </a:lnTo>
                <a:lnTo>
                  <a:pt x="17321" y="20906"/>
                </a:lnTo>
                <a:cubicBezTo>
                  <a:pt x="17274" y="20525"/>
                  <a:pt x="17242" y="20060"/>
                  <a:pt x="17248" y="19872"/>
                </a:cubicBezTo>
                <a:cubicBezTo>
                  <a:pt x="17257" y="19610"/>
                  <a:pt x="17224" y="19544"/>
                  <a:pt x="17107" y="19588"/>
                </a:cubicBezTo>
                <a:cubicBezTo>
                  <a:pt x="17022" y="19621"/>
                  <a:pt x="16928" y="19575"/>
                  <a:pt x="16894" y="19485"/>
                </a:cubicBezTo>
                <a:cubicBezTo>
                  <a:pt x="16869" y="19421"/>
                  <a:pt x="16848" y="19386"/>
                  <a:pt x="16826" y="19383"/>
                </a:cubicBezTo>
                <a:close/>
                <a:moveTo>
                  <a:pt x="6869" y="20608"/>
                </a:moveTo>
                <a:cubicBezTo>
                  <a:pt x="6857" y="20609"/>
                  <a:pt x="6843" y="20614"/>
                  <a:pt x="6826" y="20624"/>
                </a:cubicBezTo>
                <a:cubicBezTo>
                  <a:pt x="6769" y="20659"/>
                  <a:pt x="6723" y="20788"/>
                  <a:pt x="6724" y="20912"/>
                </a:cubicBezTo>
                <a:cubicBezTo>
                  <a:pt x="6725" y="21095"/>
                  <a:pt x="6745" y="21108"/>
                  <a:pt x="6826" y="20982"/>
                </a:cubicBezTo>
                <a:cubicBezTo>
                  <a:pt x="6941" y="20806"/>
                  <a:pt x="6956" y="20602"/>
                  <a:pt x="6869" y="2060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Изображение" descr="Изображение"/>
          <p:cNvPicPr>
            <a:picLocks noChangeAspect="1"/>
          </p:cNvPicPr>
          <p:nvPr/>
        </p:nvPicPr>
        <p:blipFill rotWithShape="1">
          <a:blip r:embed="rId4"/>
          <a:srcRect t="-1024" r="-1490"/>
          <a:stretch/>
        </p:blipFill>
        <p:spPr>
          <a:xfrm>
            <a:off x="8253369" y="3835736"/>
            <a:ext cx="7946868" cy="78285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301" y="8248650"/>
            <a:ext cx="7743913" cy="48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148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83" y="880702"/>
            <a:ext cx="9636858" cy="69701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219" t="2813" r="1622" b="2432"/>
          <a:stretch/>
        </p:blipFill>
        <p:spPr>
          <a:xfrm>
            <a:off x="12145993" y="185377"/>
            <a:ext cx="11921706" cy="61853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23246" b="1151"/>
          <a:stretch/>
        </p:blipFill>
        <p:spPr>
          <a:xfrm>
            <a:off x="12832575" y="6370697"/>
            <a:ext cx="9657143" cy="7142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8850" y="404452"/>
            <a:ext cx="7143750" cy="47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Поляризация 0</a:t>
            </a:r>
            <a:r>
              <a:rPr lang="ru-RU" dirty="0"/>
              <a:t> 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81300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29882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34065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082647" y="9160983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803499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252081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56264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104846" y="10471121"/>
            <a:ext cx="762000" cy="781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984349" y="9942033"/>
            <a:ext cx="765495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Прямая со стрелкой 21"/>
          <p:cNvCxnSpPr/>
          <p:nvPr/>
        </p:nvCxnSpPr>
        <p:spPr>
          <a:xfrm>
            <a:off x="5257800" y="9942033"/>
            <a:ext cx="4381500" cy="85931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/>
          <p:cNvSpPr txBox="1"/>
          <p:nvPr/>
        </p:nvSpPr>
        <p:spPr>
          <a:xfrm>
            <a:off x="9369428" y="9904896"/>
            <a:ext cx="13160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11</a:t>
            </a:r>
          </a:p>
        </p:txBody>
      </p:sp>
      <p:sp>
        <p:nvSpPr>
          <p:cNvPr id="25" name="Дуга 24"/>
          <p:cNvSpPr/>
          <p:nvPr/>
        </p:nvSpPr>
        <p:spPr>
          <a:xfrm rot="4601745">
            <a:off x="8248386" y="9467946"/>
            <a:ext cx="1274208" cy="1240858"/>
          </a:xfrm>
          <a:prstGeom prst="arc">
            <a:avLst>
              <a:gd name="adj1" fmla="val 16241386"/>
              <a:gd name="adj2" fmla="val 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17836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3171824"/>
            <a:ext cx="11391341" cy="8239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600" y="974774"/>
            <a:ext cx="7701781" cy="5445076"/>
          </a:xfrm>
          <a:prstGeom prst="rect">
            <a:avLst/>
          </a:prstGeom>
        </p:spPr>
      </p:pic>
      <p:pic>
        <p:nvPicPr>
          <p:cNvPr id="8" name="Изображение" descr="Изображение"/>
          <p:cNvPicPr>
            <a:picLocks noChangeAspect="1"/>
          </p:cNvPicPr>
          <p:nvPr/>
        </p:nvPicPr>
        <p:blipFill rotWithShape="1">
          <a:blip r:embed="rId5"/>
          <a:srcRect t="21548" r="4511"/>
          <a:stretch/>
        </p:blipFill>
        <p:spPr>
          <a:xfrm>
            <a:off x="15205372" y="6676826"/>
            <a:ext cx="7965009" cy="64762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143250" y="2442802"/>
            <a:ext cx="7143750" cy="47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Поляризация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45</a:t>
            </a:r>
            <a:r>
              <a:rPr lang="ru-RU" dirty="0"/>
              <a:t> градусов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43359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6050" y="362918"/>
            <a:ext cx="21971000" cy="1433163"/>
          </a:xfrm>
        </p:spPr>
        <p:txBody>
          <a:bodyPr>
            <a:noAutofit/>
          </a:bodyPr>
          <a:lstStyle/>
          <a:p>
            <a:r>
              <a:rPr lang="ru-RU" sz="6600" dirty="0"/>
              <a:t>Определение оси по поляризационным измерениям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5" y="6174379"/>
            <a:ext cx="8996363" cy="74385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313" y="2987690"/>
            <a:ext cx="13728702" cy="74629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64" y="1573306"/>
            <a:ext cx="7681404" cy="48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03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Центральный слой - ЖИГ толщиной d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Центральный слой - ЖИГ толщиной d</a:t>
            </a:r>
          </a:p>
          <a:p>
            <a:r>
              <a:t> k лежит в плоскости xz </a:t>
            </a:r>
          </a:p>
        </p:txBody>
      </p:sp>
      <p:pic>
        <p:nvPicPr>
          <p:cNvPr id="157" name="Тарелка пасты папарделле с зелёным маслом из петрушки, жареным фундуком и стружкой сыра пармезан" descr="Тарелка пасты папарделле с зелёным маслом из петрушки, жареным фундуком и стружкой сыра пармезан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t="3352" b="3352"/>
          <a:stretch>
            <a:fillRect/>
          </a:stretch>
        </p:blipFill>
        <p:spPr>
          <a:xfrm>
            <a:off x="12678171" y="542862"/>
            <a:ext cx="9944532" cy="12630275"/>
          </a:xfrm>
          <a:prstGeom prst="rect">
            <a:avLst/>
          </a:prstGeom>
        </p:spPr>
      </p:pic>
      <p:sp>
        <p:nvSpPr>
          <p:cNvPr id="158" name="Постановка задач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t>Постановка задачи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33" y="7349705"/>
            <a:ext cx="10232617" cy="64259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Решение модовых уравнений"/>
          <p:cNvSpPr txBox="1">
            <a:spLocks noGrp="1"/>
          </p:cNvSpPr>
          <p:nvPr>
            <p:ph type="title"/>
          </p:nvPr>
        </p:nvSpPr>
        <p:spPr>
          <a:xfrm>
            <a:off x="1206500" y="825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Решение модовых уравнений</a:t>
            </a:r>
          </a:p>
        </p:txBody>
      </p:sp>
      <p:pic>
        <p:nvPicPr>
          <p:cNvPr id="16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595236">
            <a:off x="854505" y="6825946"/>
            <a:ext cx="10030066" cy="13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23" y="5541993"/>
            <a:ext cx="9937984" cy="1092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44" y="10648905"/>
            <a:ext cx="8664724" cy="1381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978" y="8812766"/>
            <a:ext cx="4350590" cy="160285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Уравнение"/>
              <p:cNvSpPr txBox="1"/>
              <p:nvPr/>
            </p:nvSpPr>
            <p:spPr>
              <a:xfrm>
                <a:off x="3426598" y="3644117"/>
                <a:ext cx="4411945" cy="7664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sz="6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6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6400"/>
              </a:p>
            </p:txBody>
          </p:sp>
        </mc:Choice>
        <mc:Fallback xmlns="">
          <p:sp>
            <p:nvSpPr>
              <p:cNvPr id="16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598" y="3644117"/>
                <a:ext cx="4411945" cy="766423"/>
              </a:xfrm>
              <a:prstGeom prst="rect">
                <a:avLst/>
              </a:prstGeom>
              <a:blipFill rotWithShape="0">
                <a:blip r:embed="rId6"/>
                <a:stretch>
                  <a:fillRect r="-17127" b="-253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6" name="Изображение" descr="Изображени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5964" y="2383476"/>
            <a:ext cx="12689881" cy="533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7068" y="7650705"/>
            <a:ext cx="12849873" cy="5339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Вид пол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Вид полей</a:t>
            </a:r>
          </a:p>
        </p:txBody>
      </p:sp>
      <p:sp>
        <p:nvSpPr>
          <p:cNvPr id="170" name="Подзаголовок слайд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Уравнение"/>
              <p:cNvSpPr txBox="1"/>
              <p:nvPr/>
            </p:nvSpPr>
            <p:spPr>
              <a:xfrm>
                <a:off x="2116315" y="4716495"/>
                <a:ext cx="9250775" cy="19057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61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15" y="4716495"/>
                <a:ext cx="9250775" cy="1905763"/>
              </a:xfrm>
              <a:prstGeom prst="rect">
                <a:avLst/>
              </a:prstGeom>
              <a:blipFill rotWithShape="0">
                <a:blip r:embed="rId2"/>
                <a:stretch>
                  <a:fillRect r="-448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Уравнение"/>
              <p:cNvSpPr txBox="1"/>
              <p:nvPr/>
            </p:nvSpPr>
            <p:spPr>
              <a:xfrm>
                <a:off x="12769705" y="7018275"/>
                <a:ext cx="10488707" cy="238220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61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2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705" y="7018275"/>
                <a:ext cx="10488707" cy="2382203"/>
              </a:xfrm>
              <a:prstGeom prst="rect">
                <a:avLst/>
              </a:prstGeom>
              <a:blipFill rotWithShape="0">
                <a:blip r:embed="rId3"/>
                <a:stretch>
                  <a:fillRect r="-50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Уравнение"/>
              <p:cNvSpPr txBox="1"/>
              <p:nvPr/>
            </p:nvSpPr>
            <p:spPr>
              <a:xfrm>
                <a:off x="12883175" y="4478275"/>
                <a:ext cx="10729677" cy="238220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𝑖𝐶h</m:t>
                      </m:r>
                      <m:d>
                        <m:dPr>
                          <m:ctrl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61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sz="61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sty m:val="p"/>
                            </m:rP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h𝑧</m:t>
                          </m:r>
                          <m:r>
                            <a:rPr sz="61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61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3175" y="4478275"/>
                <a:ext cx="10729677" cy="2382203"/>
              </a:xfrm>
              <a:prstGeom prst="rect">
                <a:avLst/>
              </a:prstGeom>
              <a:blipFill rotWithShape="0">
                <a:blip r:embed="rId4"/>
                <a:stretch>
                  <a:fillRect r="-48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230" y="7578888"/>
            <a:ext cx="9131128" cy="624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ЭК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ОЭКМ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Уравнение"/>
              <p:cNvSpPr txBox="1"/>
              <p:nvPr/>
            </p:nvSpPr>
            <p:spPr>
              <a:xfrm>
                <a:off x="1558793" y="3273348"/>
                <a:ext cx="4849407" cy="11533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sz="8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8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sz="84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93" y="3273348"/>
                <a:ext cx="4849407" cy="1153372"/>
              </a:xfrm>
              <a:prstGeom prst="rect">
                <a:avLst/>
              </a:prstGeom>
              <a:blipFill rotWithShape="0">
                <a:blip r:embed="rId2"/>
                <a:stretch>
                  <a:fillRect r="-8176" b="-206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Уравнение"/>
              <p:cNvSpPr txBox="1"/>
              <p:nvPr/>
            </p:nvSpPr>
            <p:spPr>
              <a:xfrm>
                <a:off x="10120463" y="3067504"/>
                <a:ext cx="4845554" cy="11309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lim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</m:e>
                        <m:sub>
                          <m: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𝐼𝐶𝑀𝐸</m:t>
                          </m:r>
                        </m:sub>
                      </m:sSub>
                      <m:r>
                        <a:rPr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7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limUpp>
                            <m:limUppPr>
                              <m:ctrlP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lim>
                              <m:r>
                                <a:rPr sz="67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⃗</m:t>
                              </m:r>
                            </m:lim>
                          </m:limUpp>
                        </m:sub>
                      </m:sSub>
                      <m:r>
                        <a:rPr sz="67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sz="67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463" y="3067504"/>
                <a:ext cx="4845554" cy="1130906"/>
              </a:xfrm>
              <a:prstGeom prst="rect">
                <a:avLst/>
              </a:prstGeom>
              <a:blipFill rotWithShape="0">
                <a:blip r:embed="rId3"/>
                <a:stretch>
                  <a:fillRect r="-503" b="-7849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Уравнение"/>
              <p:cNvSpPr txBox="1"/>
              <p:nvPr/>
            </p:nvSpPr>
            <p:spPr>
              <a:xfrm>
                <a:off x="18678281" y="3333831"/>
                <a:ext cx="3643760" cy="10324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7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Sup>
                        <m:sSubSupPr>
                          <m:ctrlP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7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sz="75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281" y="3333831"/>
                <a:ext cx="3643760" cy="1032406"/>
              </a:xfrm>
              <a:prstGeom prst="rect">
                <a:avLst/>
              </a:prstGeom>
              <a:blipFill rotWithShape="0">
                <a:blip r:embed="rId4"/>
                <a:stretch>
                  <a:fillRect r="-13880" b="-2485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0" name="Изображение" descr="Изображе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00" y="6483283"/>
            <a:ext cx="23360349" cy="2500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/>
              <a:t>ОЭКМ на волноводных модах разного порядка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Дисперсионные кривые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1206500" y="4364935"/>
            <a:ext cx="5315070" cy="7128244"/>
          </a:xfrm>
        </p:spPr>
        <p:txBody>
          <a:bodyPr>
            <a:normAutofit/>
          </a:bodyPr>
          <a:lstStyle/>
          <a:p>
            <a:r>
              <a:rPr lang="ru-RU" sz="3600" dirty="0"/>
              <a:t>Симметричный волновод: </a:t>
            </a:r>
            <a:r>
              <a:rPr lang="en-US" sz="3600" dirty="0"/>
              <a:t>n</a:t>
            </a:r>
            <a:r>
              <a:rPr lang="en-US" sz="3600" baseline="-25000" dirty="0"/>
              <a:t>0</a:t>
            </a:r>
            <a:r>
              <a:rPr lang="en-US" sz="3600" dirty="0"/>
              <a:t>=n</a:t>
            </a:r>
            <a:r>
              <a:rPr lang="en-US" sz="3600" baseline="-25000" dirty="0"/>
              <a:t>2</a:t>
            </a:r>
            <a:r>
              <a:rPr lang="en-US" sz="3600" dirty="0"/>
              <a:t>=2</a:t>
            </a:r>
          </a:p>
          <a:p>
            <a:r>
              <a:rPr lang="ru-RU" sz="3600" dirty="0"/>
              <a:t>Асимметричный волновод: </a:t>
            </a:r>
            <a:r>
              <a:rPr lang="en-US" sz="3600" dirty="0"/>
              <a:t>n</a:t>
            </a:r>
            <a:r>
              <a:rPr lang="en-US" sz="3600" baseline="-25000" dirty="0"/>
              <a:t>0</a:t>
            </a:r>
            <a:r>
              <a:rPr lang="en-US" sz="3600" dirty="0"/>
              <a:t>=1 n</a:t>
            </a:r>
            <a:r>
              <a:rPr lang="en-US" sz="3600" baseline="-25000" dirty="0"/>
              <a:t>2</a:t>
            </a:r>
            <a:r>
              <a:rPr lang="en-US" sz="3600" dirty="0"/>
              <a:t>=2</a:t>
            </a:r>
          </a:p>
          <a:p>
            <a:r>
              <a:rPr lang="en-US" sz="3600" dirty="0"/>
              <a:t>n</a:t>
            </a:r>
            <a:r>
              <a:rPr lang="en-US" sz="3600" baseline="-25000" dirty="0"/>
              <a:t>1</a:t>
            </a:r>
            <a:r>
              <a:rPr lang="en-US" sz="3600" dirty="0"/>
              <a:t> = </a:t>
            </a:r>
            <a:r>
              <a:rPr lang="en-US" sz="3600" dirty="0" err="1"/>
              <a:t>sqrt</a:t>
            </a:r>
            <a:r>
              <a:rPr lang="en-US" sz="3600" dirty="0"/>
              <a:t>(5)</a:t>
            </a:r>
            <a:endParaRPr lang="ru-RU" sz="3600" dirty="0"/>
          </a:p>
          <a:p>
            <a:r>
              <a:rPr lang="ru-RU" sz="3600" dirty="0"/>
              <a:t>Толщина 300 нм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42" y="3968120"/>
            <a:ext cx="17012336" cy="8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72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/>
              <a:t>ОЭКМ на волноводных модах разного порядка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en-US" dirty="0" err="1"/>
              <a:t>Torque_z</a:t>
            </a:r>
            <a:r>
              <a:rPr lang="en-US" dirty="0"/>
              <a:t> </a:t>
            </a:r>
            <a:r>
              <a:rPr lang="ru-RU" dirty="0"/>
              <a:t>вдоль оси </a:t>
            </a:r>
            <a:r>
              <a:rPr lang="en-US" dirty="0"/>
              <a:t>z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" y="3806125"/>
            <a:ext cx="5282120" cy="23645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887" y="4468483"/>
            <a:ext cx="15942019" cy="78481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39" y="6170686"/>
            <a:ext cx="7022944" cy="35663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37" y="9737024"/>
            <a:ext cx="7069347" cy="34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648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0" y="492109"/>
            <a:ext cx="21971000" cy="1371198"/>
          </a:xfrm>
        </p:spPr>
        <p:txBody>
          <a:bodyPr/>
          <a:lstStyle/>
          <a:p>
            <a:r>
              <a:rPr lang="ru-RU" dirty="0"/>
              <a:t>Вычитание сигналов при +Н и -Н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49606"/>
          <a:stretch/>
        </p:blipFill>
        <p:spPr>
          <a:xfrm>
            <a:off x="1206500" y="3453425"/>
            <a:ext cx="6143206" cy="48571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0330"/>
          <a:stretch/>
        </p:blipFill>
        <p:spPr>
          <a:xfrm>
            <a:off x="1294725" y="8173292"/>
            <a:ext cx="6054981" cy="48571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07" y="1600280"/>
            <a:ext cx="14080804" cy="71870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407" y="8524328"/>
            <a:ext cx="14103110" cy="501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65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0" y="492109"/>
            <a:ext cx="21971000" cy="1371198"/>
          </a:xfrm>
        </p:spPr>
        <p:txBody>
          <a:bodyPr/>
          <a:lstStyle/>
          <a:p>
            <a:r>
              <a:rPr lang="ru-RU" dirty="0"/>
              <a:t>Вычитание сигналов при +Н и -Н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66" y="3461801"/>
            <a:ext cx="16505210" cy="85866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0" y="6728601"/>
            <a:ext cx="6541236" cy="20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850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233</Words>
  <Application>Microsoft Macintosh PowerPoint</Application>
  <PresentationFormat>Произвольный</PresentationFormat>
  <Paragraphs>35</Paragraphs>
  <Slides>13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Cambria Math</vt:lpstr>
      <vt:lpstr>Helvetica Neue</vt:lpstr>
      <vt:lpstr>Helvetica Neue Medium</vt:lpstr>
      <vt:lpstr>21_BasicWhite</vt:lpstr>
      <vt:lpstr>ОЭКМ в волноводных структурах</vt:lpstr>
      <vt:lpstr>Постановка задачи</vt:lpstr>
      <vt:lpstr>Решение модовых уравнений</vt:lpstr>
      <vt:lpstr>Вид полей</vt:lpstr>
      <vt:lpstr>ОЭКМ</vt:lpstr>
      <vt:lpstr>ОЭКМ на волноводных модах разного порядка</vt:lpstr>
      <vt:lpstr>ОЭКМ на волноводных модах разного порядка</vt:lpstr>
      <vt:lpstr>Вычитание сигналов при +Н и -Н</vt:lpstr>
      <vt:lpstr>Вычитание сигналов при +Н и -Н</vt:lpstr>
      <vt:lpstr>Восстановление ориентации кристаллической решетки</vt:lpstr>
      <vt:lpstr>Презентация PowerPoint</vt:lpstr>
      <vt:lpstr>Презентация PowerPoint</vt:lpstr>
      <vt:lpstr>Определение оси по поляризационным измерениям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ОЭКМ в волноводных структурах</dc:title>
  <cp:lastModifiedBy>Microsoft Office User</cp:lastModifiedBy>
  <cp:revision>14</cp:revision>
  <dcterms:modified xsi:type="dcterms:W3CDTF">2022-10-28T12:15:28Z</dcterms:modified>
</cp:coreProperties>
</file>